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1" r:id="rId4"/>
    <p:sldId id="257" r:id="rId5"/>
    <p:sldId id="262" r:id="rId6"/>
    <p:sldId id="269" r:id="rId7"/>
    <p:sldId id="26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ter" panose="02000503000000020004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QeXmi2Am7d6hDWQAokUoFnEiy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13BCD1-F1AF-428C-BFCE-5F08A5B96BF0}">
  <a:tblStyle styleId="{A413BCD1-F1AF-428C-BFCE-5F08A5B96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693"/>
  </p:normalViewPr>
  <p:slideViewPr>
    <p:cSldViewPr snapToGrid="0">
      <p:cViewPr varScale="1">
        <p:scale>
          <a:sx n="84" d="100"/>
          <a:sy n="84" d="100"/>
        </p:scale>
        <p:origin x="18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31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93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6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Immagine che contiene verde, Elementi grafici, grafica, design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56330"/>
            <a:ext cx="12192000" cy="4836287"/>
          </a:xfrm>
          <a:prstGeom prst="rect">
            <a:avLst/>
          </a:prstGeom>
          <a:solidFill>
            <a:srgbClr val="1F8777"/>
          </a:solidFill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0"/>
            <a:ext cx="12192000" cy="1099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474" y="260119"/>
            <a:ext cx="11289052" cy="62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992062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077351"/>
            <a:ext cx="12192000" cy="1091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544331" y="1807300"/>
            <a:ext cx="5725841" cy="19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Area Interna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Alta Carnia</a:t>
            </a:r>
            <a:endParaRPr sz="4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04560" y="1202530"/>
            <a:ext cx="4267962" cy="46407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0" y="6088566"/>
            <a:ext cx="12192000" cy="7694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44331" y="3320473"/>
            <a:ext cx="699668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Percorso di co-progettazione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delle nuove strategie per 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Aree interne della Regione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autonoma Friuli Venezia Giulia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544331" y="5176272"/>
            <a:ext cx="69966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 Luglio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Valentina </a:t>
            </a:r>
            <a:r>
              <a:rPr lang="it-IT" sz="20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Tomadin</a:t>
            </a:r>
            <a:r>
              <a:rPr lang="it-IT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T&amp;B associati</a:t>
            </a:r>
            <a:endParaRPr dirty="0"/>
          </a:p>
        </p:txBody>
      </p:sp>
      <p:pic>
        <p:nvPicPr>
          <p:cNvPr id="99" name="Google Shape;99;p1" descr="Immagine che contiene logo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49482" y="6095124"/>
            <a:ext cx="1109638" cy="76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Immagine che contiene logo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 t="7992"/>
          <a:stretch/>
        </p:blipFill>
        <p:spPr>
          <a:xfrm>
            <a:off x="6239313" y="6141438"/>
            <a:ext cx="1702826" cy="71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0" y="0"/>
            <a:ext cx="12192000" cy="1099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74" y="260119"/>
            <a:ext cx="11289052" cy="62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73166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77351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3020" y="1263073"/>
            <a:ext cx="4317094" cy="469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 descr="Immagine che contiene log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49482" y="6292518"/>
            <a:ext cx="822518" cy="5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Immagine che contiene logo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 t="7992"/>
          <a:stretch/>
        </p:blipFill>
        <p:spPr>
          <a:xfrm>
            <a:off x="6561221" y="6276899"/>
            <a:ext cx="1380918" cy="5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A590553-9907-994C-BC0B-99FB2EDFE4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573" y="1263072"/>
            <a:ext cx="11313545" cy="48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4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0" y="0"/>
            <a:ext cx="12192000" cy="1099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74" y="260119"/>
            <a:ext cx="11289052" cy="62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73166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77351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3020" y="1263073"/>
            <a:ext cx="4317094" cy="469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 descr="Immagine che contiene log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49482" y="6292518"/>
            <a:ext cx="822518" cy="5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Immagine che contiene logo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 t="7992"/>
          <a:stretch/>
        </p:blipFill>
        <p:spPr>
          <a:xfrm>
            <a:off x="6561221" y="6276899"/>
            <a:ext cx="1380918" cy="5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Immagine che contiene testo, schermata, biglietto da visita, logo&#10;&#10;Descrizione generata automaticamente">
            <a:extLst>
              <a:ext uri="{FF2B5EF4-FFF2-40B4-BE49-F238E27FC236}">
                <a16:creationId xmlns:a16="http://schemas.microsoft.com/office/drawing/2014/main" id="{F3492AD3-0C88-804A-A8E7-7F97A29B5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018" y="1306033"/>
            <a:ext cx="11136508" cy="46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0" y="0"/>
            <a:ext cx="12192000" cy="1099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611124" y="1379338"/>
            <a:ext cx="699668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LE FASI DEL PERCORSO </a:t>
            </a:r>
            <a:endParaRPr dirty="0"/>
          </a:p>
        </p:txBody>
      </p:sp>
      <p:sp>
        <p:nvSpPr>
          <p:cNvPr id="109" name="Google Shape;109;p2"/>
          <p:cNvSpPr txBox="1"/>
          <p:nvPr/>
        </p:nvSpPr>
        <p:spPr>
          <a:xfrm>
            <a:off x="617220" y="1952362"/>
            <a:ext cx="740511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Verso la nuova strategia per l’area interna Alta Carnia</a:t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74" y="260119"/>
            <a:ext cx="11289052" cy="62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73166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77351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3020" y="1263073"/>
            <a:ext cx="4317094" cy="469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9351816" y="3166438"/>
            <a:ext cx="1276553" cy="1045486"/>
          </a:xfrm>
          <a:prstGeom prst="homePlate">
            <a:avLst>
              <a:gd name="adj" fmla="val 32030"/>
            </a:avLst>
          </a:prstGeom>
          <a:solidFill>
            <a:srgbClr val="2BA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DIC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365118" y="3166438"/>
            <a:ext cx="1306321" cy="1045486"/>
          </a:xfrm>
          <a:prstGeom prst="homePlate">
            <a:avLst>
              <a:gd name="adj" fmla="val 32030"/>
            </a:avLst>
          </a:prstGeom>
          <a:solidFill>
            <a:srgbClr val="2BA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33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6875276" y="3166438"/>
            <a:ext cx="1306321" cy="1045486"/>
          </a:xfrm>
          <a:prstGeom prst="homePlate">
            <a:avLst>
              <a:gd name="adj" fmla="val 32030"/>
            </a:avLst>
          </a:prstGeom>
          <a:solidFill>
            <a:srgbClr val="C2DB18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33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r>
              <a:rPr lang="it-IT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OTT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930267" y="3166438"/>
            <a:ext cx="1294397" cy="1045486"/>
          </a:xfrm>
          <a:prstGeom prst="homePlate">
            <a:avLst>
              <a:gd name="adj" fmla="val 32030"/>
            </a:avLst>
          </a:prstGeom>
          <a:solidFill>
            <a:srgbClr val="C2DB18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33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973337" y="3166438"/>
            <a:ext cx="1294396" cy="1045486"/>
          </a:xfrm>
          <a:prstGeom prst="homePlate">
            <a:avLst>
              <a:gd name="adj" fmla="val 32030"/>
            </a:avLst>
          </a:prstGeom>
          <a:solidFill>
            <a:srgbClr val="C2DB18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AGO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016404" y="3166438"/>
            <a:ext cx="1294397" cy="1045486"/>
          </a:xfrm>
          <a:prstGeom prst="homePlate">
            <a:avLst>
              <a:gd name="adj" fmla="val 32030"/>
            </a:avLst>
          </a:prstGeom>
          <a:solidFill>
            <a:srgbClr val="C2DB18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506930" y="3166438"/>
            <a:ext cx="1274042" cy="1045486"/>
          </a:xfrm>
          <a:prstGeom prst="homePlate">
            <a:avLst>
              <a:gd name="adj" fmla="val 32030"/>
            </a:avLst>
          </a:prstGeom>
          <a:solidFill>
            <a:srgbClr val="61D06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33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GIU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549997" y="3166438"/>
            <a:ext cx="1274042" cy="1045486"/>
          </a:xfrm>
          <a:prstGeom prst="homePlate">
            <a:avLst>
              <a:gd name="adj" fmla="val 32030"/>
            </a:avLst>
          </a:prstGeom>
          <a:solidFill>
            <a:srgbClr val="61D06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33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674292" y="3166442"/>
            <a:ext cx="1192816" cy="1045486"/>
          </a:xfrm>
          <a:prstGeom prst="homePlate">
            <a:avLst>
              <a:gd name="adj" fmla="val 32030"/>
            </a:avLst>
          </a:prstGeom>
          <a:solidFill>
            <a:srgbClr val="61D06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13332" y="2776105"/>
            <a:ext cx="1274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FASE 1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3964492" y="2782984"/>
            <a:ext cx="21497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FASE 2 e FASE 3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8279092" y="2787210"/>
            <a:ext cx="21497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FASE 4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574548" y="4279091"/>
            <a:ext cx="32064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Presentazione del percorso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 coinvolgimento degli stakeholder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3996941" y="4306617"/>
            <a:ext cx="410870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Processo di ascolto ed elaborazione degli scenari strategici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Elaborazione delle schede di misura della Strategia   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8346714" y="4312424"/>
            <a:ext cx="32867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Valutazione ex ante 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presentazione della Strategia</a:t>
            </a:r>
            <a:endParaRPr/>
          </a:p>
        </p:txBody>
      </p:sp>
      <p:pic>
        <p:nvPicPr>
          <p:cNvPr id="129" name="Google Shape;129;p2" descr="Immagine che contiene log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49482" y="6292518"/>
            <a:ext cx="822518" cy="5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Immagine che contiene logo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 t="7992"/>
          <a:stretch/>
        </p:blipFill>
        <p:spPr>
          <a:xfrm>
            <a:off x="6561221" y="6276899"/>
            <a:ext cx="1380918" cy="5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0" y="0"/>
            <a:ext cx="12192000" cy="1099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74" y="260119"/>
            <a:ext cx="11289052" cy="62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73166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77351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3020" y="1263073"/>
            <a:ext cx="4317094" cy="469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Immagine che contiene log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49482" y="6292518"/>
            <a:ext cx="822518" cy="5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Immagine che contiene logo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 t="7992"/>
          <a:stretch/>
        </p:blipFill>
        <p:spPr>
          <a:xfrm>
            <a:off x="6561221" y="6276899"/>
            <a:ext cx="1380918" cy="5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/>
          <p:nvPr/>
        </p:nvSpPr>
        <p:spPr>
          <a:xfrm>
            <a:off x="654031" y="2717272"/>
            <a:ext cx="3373666" cy="3239933"/>
          </a:xfrm>
          <a:prstGeom prst="roundRect">
            <a:avLst>
              <a:gd name="adj" fmla="val 16667"/>
            </a:avLst>
          </a:prstGeom>
          <a:solidFill>
            <a:srgbClr val="6667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890488" y="3169005"/>
            <a:ext cx="285899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Carnia digitale innovativa e accogliente</a:t>
            </a:r>
            <a:r>
              <a:rPr lang="it-IT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Smart </a:t>
            </a:r>
            <a:r>
              <a:rPr lang="it-IT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village</a:t>
            </a:r>
            <a:r>
              <a:rPr lang="it-IT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connettività ciclabili, Turismo, Cultura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702564" y="1267631"/>
            <a:ext cx="4006417" cy="1045486"/>
          </a:xfrm>
          <a:prstGeom prst="homePlate">
            <a:avLst>
              <a:gd name="adj" fmla="val 32030"/>
            </a:avLst>
          </a:prstGeom>
          <a:solidFill>
            <a:srgbClr val="C2DB18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FASE 2 &gt; Processo di ascolto ed elaborazione degli scenari strategici </a:t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4462463" y="22637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0;p9">
            <a:extLst>
              <a:ext uri="{FF2B5EF4-FFF2-40B4-BE49-F238E27FC236}">
                <a16:creationId xmlns:a16="http://schemas.microsoft.com/office/drawing/2014/main" id="{87008BF3-B0C3-EC42-99F6-32C33E19027D}"/>
              </a:ext>
            </a:extLst>
          </p:cNvPr>
          <p:cNvSpPr/>
          <p:nvPr/>
        </p:nvSpPr>
        <p:spPr>
          <a:xfrm>
            <a:off x="4462463" y="2691009"/>
            <a:ext cx="3373666" cy="3239933"/>
          </a:xfrm>
          <a:prstGeom prst="roundRect">
            <a:avLst>
              <a:gd name="adj" fmla="val 16667"/>
            </a:avLst>
          </a:prstGeom>
          <a:solidFill>
            <a:srgbClr val="FFA5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1;p9">
            <a:extLst>
              <a:ext uri="{FF2B5EF4-FFF2-40B4-BE49-F238E27FC236}">
                <a16:creationId xmlns:a16="http://schemas.microsoft.com/office/drawing/2014/main" id="{DE68AC2B-C368-9247-9319-3CF03BC90BC2}"/>
              </a:ext>
            </a:extLst>
          </p:cNvPr>
          <p:cNvSpPr txBox="1"/>
          <p:nvPr/>
        </p:nvSpPr>
        <p:spPr>
          <a:xfrm>
            <a:off x="4558286" y="3169005"/>
            <a:ext cx="327784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Carnia coesa e inclusiva</a:t>
            </a:r>
            <a:r>
              <a:rPr lang="it-IT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Alta formazione – cura della marginalità, innovazione sociale – cultura accessibile – animazione culturale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59;p8">
            <a:extLst>
              <a:ext uri="{FF2B5EF4-FFF2-40B4-BE49-F238E27FC236}">
                <a16:creationId xmlns:a16="http://schemas.microsoft.com/office/drawing/2014/main" id="{CF9E3E0C-EEFD-6C48-8A92-46CC76FEEBAB}"/>
              </a:ext>
            </a:extLst>
          </p:cNvPr>
          <p:cNvSpPr/>
          <p:nvPr/>
        </p:nvSpPr>
        <p:spPr>
          <a:xfrm>
            <a:off x="8270895" y="2640157"/>
            <a:ext cx="3373666" cy="3239933"/>
          </a:xfrm>
          <a:prstGeom prst="roundRect">
            <a:avLst>
              <a:gd name="adj" fmla="val 16667"/>
            </a:avLst>
          </a:prstGeom>
          <a:solidFill>
            <a:srgbClr val="669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60;p8">
            <a:extLst>
              <a:ext uri="{FF2B5EF4-FFF2-40B4-BE49-F238E27FC236}">
                <a16:creationId xmlns:a16="http://schemas.microsoft.com/office/drawing/2014/main" id="{5A9CA3F1-B4D3-6A4C-9FD5-42CE3ACD81E2}"/>
              </a:ext>
            </a:extLst>
          </p:cNvPr>
          <p:cNvSpPr txBox="1"/>
          <p:nvPr/>
        </p:nvSpPr>
        <p:spPr>
          <a:xfrm>
            <a:off x="8419674" y="3169005"/>
            <a:ext cx="30761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Carnia Sostenibile</a:t>
            </a:r>
            <a:r>
              <a:rPr lang="it-IT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Energia verde /autoconsumo, cura del territorio e risorsa idrica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0" y="0"/>
            <a:ext cx="12192000" cy="1099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74" y="260119"/>
            <a:ext cx="11289052" cy="62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73166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77351"/>
            <a:ext cx="12192000" cy="10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4941190" y="1267631"/>
            <a:ext cx="63011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Incontri con la comunità locale</a:t>
            </a:r>
            <a:endParaRPr dirty="0"/>
          </a:p>
        </p:txBody>
      </p:sp>
      <p:pic>
        <p:nvPicPr>
          <p:cNvPr id="216" name="Google Shape;216;p7" descr="Immagine che contiene log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9482" y="6292518"/>
            <a:ext cx="822518" cy="5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Immagine che contiene log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 t="7992"/>
          <a:stretch/>
        </p:blipFill>
        <p:spPr>
          <a:xfrm>
            <a:off x="6561221" y="6276899"/>
            <a:ext cx="1380918" cy="5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 txBox="1"/>
          <p:nvPr/>
        </p:nvSpPr>
        <p:spPr>
          <a:xfrm>
            <a:off x="1006603" y="2978246"/>
            <a:ext cx="258449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Carnia digitale innovativa e accogliente</a:t>
            </a: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Smart village, connettività ciclabili, Turismo, Cultura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702564" y="1267631"/>
            <a:ext cx="4006417" cy="1045486"/>
          </a:xfrm>
          <a:prstGeom prst="homePlate">
            <a:avLst>
              <a:gd name="adj" fmla="val 32030"/>
            </a:avLst>
          </a:prstGeom>
          <a:solidFill>
            <a:srgbClr val="C2DB18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2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FASE 2 &gt; Processo di ascolto ed elaborazione degli scenari strategici </a:t>
            </a:r>
            <a:endParaRPr/>
          </a:p>
        </p:txBody>
      </p:sp>
      <p:graphicFrame>
        <p:nvGraphicFramePr>
          <p:cNvPr id="221" name="Google Shape;221;p7"/>
          <p:cNvGraphicFramePr/>
          <p:nvPr>
            <p:extLst>
              <p:ext uri="{D42A27DB-BD31-4B8C-83A1-F6EECF244321}">
                <p14:modId xmlns:p14="http://schemas.microsoft.com/office/powerpoint/2010/main" val="2532357722"/>
              </p:ext>
            </p:extLst>
          </p:nvPr>
        </p:nvGraphicFramePr>
        <p:xfrm>
          <a:off x="702564" y="2463175"/>
          <a:ext cx="10673726" cy="3559932"/>
        </p:xfrm>
        <a:graphic>
          <a:graphicData uri="http://schemas.openxmlformats.org/drawingml/2006/table">
            <a:tbl>
              <a:tblPr>
                <a:noFill/>
                <a:tableStyleId>{A413BCD1-F1AF-428C-BFCE-5F08A5B96BF0}</a:tableStyleId>
              </a:tblPr>
              <a:tblGrid>
                <a:gridCol w="677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0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1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digitale a servizio delle famiglie e comunità locali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Socchieve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luglio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5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1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Carnia accogliente: animazione culturale e ospitalità turistica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Sutrio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Agosto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5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1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Welfare di comunità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Treppo Ligosullo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agosto 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78265"/>
                  </a:ext>
                </a:extLst>
              </a:tr>
              <a:tr h="5276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i="1" u="none" strike="noStrike" cap="none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  <a:sym typeface="Arial"/>
                        </a:rPr>
                        <a:t>Tavolo trasversale dedicato ai giovani</a:t>
                      </a:r>
                      <a:endParaRPr sz="1800" b="1" i="1" u="none" strike="noStrike" cap="none" dirty="0">
                        <a:solidFill>
                          <a:srgbClr val="002060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44450" marR="44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  <a:alpha val="4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Arial"/>
                        </a:rPr>
                        <a:t>24 agosto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8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Arial"/>
                        </a:rPr>
                        <a:t>tbd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44450" marR="44450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  <a:alpha val="4392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003373"/>
                  </a:ext>
                </a:extLst>
              </a:tr>
              <a:tr h="99957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b="0" i="1" u="none" strike="noStrike" cap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1" u="none" strike="noStrike" cap="none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Animazione territoriale e cura della marginalità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Enemonzo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settembre </a:t>
                      </a:r>
                      <a:endParaRPr sz="1800" u="none" strike="noStrike" cap="none" dirty="0"/>
                    </a:p>
                  </a:txBody>
                  <a:tcPr marL="44450" marR="44450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  <a:alpha val="4392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93068"/>
                  </a:ext>
                </a:extLst>
              </a:tr>
            </a:tbl>
          </a:graphicData>
        </a:graphic>
      </p:graphicFrame>
      <p:sp>
        <p:nvSpPr>
          <p:cNvPr id="222" name="Google Shape;222;p7"/>
          <p:cNvSpPr/>
          <p:nvPr/>
        </p:nvSpPr>
        <p:spPr>
          <a:xfrm>
            <a:off x="4462463" y="226377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11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0" y="0"/>
            <a:ext cx="12192000" cy="1099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74" y="260119"/>
            <a:ext cx="11289052" cy="62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73166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77351"/>
            <a:ext cx="12192000" cy="1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3020" y="1263073"/>
            <a:ext cx="4317094" cy="469413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1666419" y="3991951"/>
            <a:ext cx="44295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 b="1">
                <a:solidFill>
                  <a:srgbClr val="2F5496"/>
                </a:solidFill>
              </a:defRPr>
            </a:lvl1pPr>
          </a:lstStyle>
          <a:p>
            <a:r>
              <a:rPr lang="it-IT" dirty="0" err="1"/>
              <a:t>altacarnia@tbassociati.it</a:t>
            </a:r>
            <a:endParaRPr dirty="0"/>
          </a:p>
        </p:txBody>
      </p:sp>
      <p:grpSp>
        <p:nvGrpSpPr>
          <p:cNvPr id="338" name="Google Shape;338;p13"/>
          <p:cNvGrpSpPr/>
          <p:nvPr/>
        </p:nvGrpSpPr>
        <p:grpSpPr>
          <a:xfrm>
            <a:off x="933159" y="3834101"/>
            <a:ext cx="617349" cy="577660"/>
            <a:chOff x="1236875" y="1623900"/>
            <a:chExt cx="465200" cy="455475"/>
          </a:xfrm>
        </p:grpSpPr>
        <p:sp>
          <p:nvSpPr>
            <p:cNvPr id="339" name="Google Shape;339;p13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0A4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0A4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A4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0A4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A4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0A4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0A4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magine 2" descr="Immagine che contiene modello, pixel&#10;&#10;Descrizione generata automaticamente">
            <a:extLst>
              <a:ext uri="{FF2B5EF4-FFF2-40B4-BE49-F238E27FC236}">
                <a16:creationId xmlns:a16="http://schemas.microsoft.com/office/drawing/2014/main" id="{3FAF139E-141E-7746-B542-3F27C5F7D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440" y="1929101"/>
            <a:ext cx="3810000" cy="381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55AF7B-6AAD-A347-90C5-39E0CC2F51DF}"/>
              </a:ext>
            </a:extLst>
          </p:cNvPr>
          <p:cNvSpPr txBox="1"/>
          <p:nvPr/>
        </p:nvSpPr>
        <p:spPr>
          <a:xfrm>
            <a:off x="1666419" y="1914868"/>
            <a:ext cx="4429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F5496"/>
                </a:solidFill>
              </a:rPr>
              <a:t>Lasciaci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800" b="1" dirty="0">
                <a:solidFill>
                  <a:srgbClr val="2F5496"/>
                </a:solidFill>
              </a:rPr>
              <a:t>il </a:t>
            </a:r>
            <a:r>
              <a:rPr lang="en-GB" sz="2800" b="1" dirty="0" err="1">
                <a:solidFill>
                  <a:srgbClr val="2F5496"/>
                </a:solidFill>
              </a:rPr>
              <a:t>tuo</a:t>
            </a:r>
            <a:r>
              <a:rPr lang="en-GB" sz="2800" b="1" dirty="0">
                <a:solidFill>
                  <a:srgbClr val="2F5496"/>
                </a:solidFill>
              </a:rPr>
              <a:t> </a:t>
            </a:r>
            <a:r>
              <a:rPr lang="en-GB" sz="2800" b="1" dirty="0" err="1">
                <a:solidFill>
                  <a:srgbClr val="2F5496"/>
                </a:solidFill>
              </a:rPr>
              <a:t>contatto</a:t>
            </a:r>
            <a:r>
              <a:rPr lang="en-GB" sz="2800" b="1" dirty="0">
                <a:solidFill>
                  <a:srgbClr val="2F5496"/>
                </a:solidFill>
              </a:rPr>
              <a:t>!</a:t>
            </a:r>
          </a:p>
          <a:p>
            <a:endParaRPr lang="en-GB" sz="2800" b="1" dirty="0">
              <a:solidFill>
                <a:srgbClr val="2F5496"/>
              </a:solidFill>
            </a:endParaRPr>
          </a:p>
          <a:p>
            <a:endParaRPr lang="en-GB" sz="2800" b="1" dirty="0">
              <a:solidFill>
                <a:srgbClr val="2F5496"/>
              </a:solidFill>
            </a:endParaRPr>
          </a:p>
          <a:p>
            <a:r>
              <a:rPr lang="en-GB" sz="2800" b="1" dirty="0" err="1">
                <a:solidFill>
                  <a:srgbClr val="2F5496"/>
                </a:solidFill>
              </a:rPr>
              <a:t>Oppure</a:t>
            </a:r>
            <a:r>
              <a:rPr lang="en-GB" sz="2800" b="1" dirty="0">
                <a:solidFill>
                  <a:srgbClr val="2F5496"/>
                </a:solidFill>
              </a:rPr>
              <a:t> </a:t>
            </a:r>
            <a:r>
              <a:rPr lang="en-GB" sz="2800" b="1" dirty="0" err="1">
                <a:solidFill>
                  <a:srgbClr val="2F5496"/>
                </a:solidFill>
              </a:rPr>
              <a:t>scrivici</a:t>
            </a:r>
            <a:r>
              <a:rPr lang="en-GB" sz="2800" b="1" dirty="0">
                <a:solidFill>
                  <a:srgbClr val="2F5496"/>
                </a:solidFill>
              </a:rPr>
              <a:t> a….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F3308C57-4E9D-F944-BF1E-EC14D2400CCC}"/>
              </a:ext>
            </a:extLst>
          </p:cNvPr>
          <p:cNvSpPr/>
          <p:nvPr/>
        </p:nvSpPr>
        <p:spPr>
          <a:xfrm rot="1523288">
            <a:off x="5885996" y="2254153"/>
            <a:ext cx="100584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255</Words>
  <Application>Microsoft Macintosh PowerPoint</Application>
  <PresentationFormat>Widescreen</PresentationFormat>
  <Paragraphs>64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Calibri</vt:lpstr>
      <vt:lpstr>Arial</vt:lpstr>
      <vt:lpstr>Inter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Villa (DLVBBDO)</dc:creator>
  <cp:lastModifiedBy>Valentina Tomadin</cp:lastModifiedBy>
  <cp:revision>6</cp:revision>
  <dcterms:created xsi:type="dcterms:W3CDTF">2022-11-10T17:32:39Z</dcterms:created>
  <dcterms:modified xsi:type="dcterms:W3CDTF">2023-07-21T07:03:52Z</dcterms:modified>
</cp:coreProperties>
</file>